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4" r:id="rId3"/>
    <p:sldMasterId id="2147483756" r:id="rId4"/>
  </p:sldMasterIdLst>
  <p:handoutMasterIdLst>
    <p:handoutMasterId r:id="rId62"/>
  </p:handoutMasterIdLst>
  <p:sldIdLst>
    <p:sldId id="256" r:id="rId5"/>
    <p:sldId id="323" r:id="rId6"/>
    <p:sldId id="257" r:id="rId7"/>
    <p:sldId id="294" r:id="rId8"/>
    <p:sldId id="262" r:id="rId9"/>
    <p:sldId id="263" r:id="rId10"/>
    <p:sldId id="258" r:id="rId11"/>
    <p:sldId id="296" r:id="rId12"/>
    <p:sldId id="297" r:id="rId13"/>
    <p:sldId id="298" r:id="rId14"/>
    <p:sldId id="299" r:id="rId15"/>
    <p:sldId id="295" r:id="rId16"/>
    <p:sldId id="293" r:id="rId17"/>
    <p:sldId id="264" r:id="rId18"/>
    <p:sldId id="276" r:id="rId19"/>
    <p:sldId id="265" r:id="rId20"/>
    <p:sldId id="277" r:id="rId21"/>
    <p:sldId id="270" r:id="rId22"/>
    <p:sldId id="278" r:id="rId23"/>
    <p:sldId id="266" r:id="rId24"/>
    <p:sldId id="279" r:id="rId25"/>
    <p:sldId id="271" r:id="rId26"/>
    <p:sldId id="280" r:id="rId27"/>
    <p:sldId id="274" r:id="rId28"/>
    <p:sldId id="281" r:id="rId29"/>
    <p:sldId id="267" r:id="rId30"/>
    <p:sldId id="282" r:id="rId31"/>
    <p:sldId id="273" r:id="rId32"/>
    <p:sldId id="283" r:id="rId33"/>
    <p:sldId id="268" r:id="rId34"/>
    <p:sldId id="284" r:id="rId35"/>
    <p:sldId id="275" r:id="rId36"/>
    <p:sldId id="285" r:id="rId37"/>
    <p:sldId id="272" r:id="rId38"/>
    <p:sldId id="286" r:id="rId39"/>
    <p:sldId id="269" r:id="rId40"/>
    <p:sldId id="287" r:id="rId41"/>
    <p:sldId id="288" r:id="rId42"/>
    <p:sldId id="291" r:id="rId43"/>
    <p:sldId id="290" r:id="rId44"/>
    <p:sldId id="289" r:id="rId45"/>
    <p:sldId id="261" r:id="rId46"/>
    <p:sldId id="300" r:id="rId47"/>
    <p:sldId id="324" r:id="rId48"/>
    <p:sldId id="301" r:id="rId49"/>
    <p:sldId id="302" r:id="rId50"/>
    <p:sldId id="303" r:id="rId51"/>
    <p:sldId id="306" r:id="rId52"/>
    <p:sldId id="308" r:id="rId53"/>
    <p:sldId id="310" r:id="rId54"/>
    <p:sldId id="311" r:id="rId55"/>
    <p:sldId id="314" r:id="rId56"/>
    <p:sldId id="316" r:id="rId57"/>
    <p:sldId id="317" r:id="rId58"/>
    <p:sldId id="318" r:id="rId59"/>
    <p:sldId id="321" r:id="rId60"/>
    <p:sldId id="322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5" autoAdjust="0"/>
    <p:restoredTop sz="94660"/>
  </p:normalViewPr>
  <p:slideViewPr>
    <p:cSldViewPr>
      <p:cViewPr varScale="1">
        <p:scale>
          <a:sx n="89" d="100"/>
          <a:sy n="89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A5E52-A900-451E-B259-948D94FA426C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BA747-7C1F-4603-9020-ECEB386D3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7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3D17-1E5B-4E4A-BB2D-B307A06C0437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C3D5D2-3A43-456B-9E43-F6AF08995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FF7F-ED14-4C3C-AEC0-4E6B26467045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4746-E12A-4502-AA2D-54E038F9A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A49E-6225-41E5-8872-6FAA683475A6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14B54-F6AC-4103-9DC3-3663ED4AE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1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8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0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1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7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8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4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3F51-0BC3-4B98-B247-81B2306A5039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6BC3-9A71-499D-B52E-7B584B976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5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9/11/2018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9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0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93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4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89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6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9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5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56FD-555D-44B5-866A-35FB6FC8BD48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CDEE2-A4FD-4AE4-9276-AB721CFAF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38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6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49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63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14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66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7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57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06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1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C950-F54C-4FBB-A78D-D6E254908E27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6258-4117-4618-ABA7-D628142AB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04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59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61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8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9/11/2018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6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7022-5B71-42A5-AFE0-7D2CC1672D01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276C-5F82-4368-A6A0-21BEBE054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DA25-BF5B-4E45-B2C5-A86259CA2290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8EC7-7A2E-4277-8024-3E1A2B072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9464-09D6-46C9-8D98-4E2D1B675731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C2F6-F4DA-4A54-9918-8A9191B4A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61E7-38FE-4246-9455-425D9CBDB692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F142-A223-4794-B97E-63BA633A0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D059-B6BC-41B9-B9F9-8C53BA2AD105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37A6-2C35-4314-BCCE-A43DE401E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173A11-FF81-41DB-8369-497BC876A1CE}" type="datetimeFigureOut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2600A8E-A49F-4784-8F21-6400D370A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23" r:id="rId5"/>
    <p:sldLayoutId id="2147483724" r:id="rId6"/>
    <p:sldLayoutId id="2147483725" r:id="rId7"/>
    <p:sldLayoutId id="2147483730" r:id="rId8"/>
    <p:sldLayoutId id="2147483731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F953F1-B4F3-42AC-B3D9-B1FFFE76FDB4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Verdan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9/11/2018</a:t>
            </a:fld>
            <a:endParaRPr lang="en-US">
              <a:solidFill>
                <a:prstClr val="white">
                  <a:tint val="75000"/>
                </a:prstClr>
              </a:solidFill>
              <a:latin typeface="Verdan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Verdan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AE4BB5-F699-48F5-80FA-694256BF02C2}" type="slidenum">
              <a:rPr lang="en-US" smtClean="0">
                <a:solidFill>
                  <a:prstClr val="white">
                    <a:tint val="75000"/>
                  </a:prstClr>
                </a:solidFill>
                <a:latin typeface="Verdan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Verdana"/>
              <a:cs typeface="+mn-cs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60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  <a:latin typeface="Corbe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9/11/2018</a:t>
            </a:fld>
            <a:endParaRPr lang="en-US">
              <a:solidFill>
                <a:srgbClr val="FFFFFF">
                  <a:alpha val="65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>
                  <a:alpha val="65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  <a:latin typeface="Corbe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  <a:latin typeface="Corbe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84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F953F1-B4F3-42AC-B3D9-B1FFFE76FDB4}" type="datetimeFigureOut">
              <a:rPr lang="en-US" smtClean="0">
                <a:solidFill>
                  <a:srgbClr val="FFFFFF">
                    <a:alpha val="65000"/>
                  </a:srgbClr>
                </a:solidFill>
                <a:latin typeface="Corbe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9/11/2018</a:t>
            </a:fld>
            <a:endParaRPr lang="en-US">
              <a:solidFill>
                <a:srgbClr val="FFFFFF">
                  <a:alpha val="65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>
                  <a:alpha val="65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AE4BB5-F699-48F5-80FA-694256BF02C2}" type="slidenum">
              <a:rPr lang="en-US" smtClean="0">
                <a:solidFill>
                  <a:srgbClr val="FFFFFF">
                    <a:alpha val="65000"/>
                  </a:srgbClr>
                </a:solidFill>
                <a:latin typeface="Corbe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>
                  <a:alpha val="65000"/>
                </a:srgbClr>
              </a:solidFill>
              <a:latin typeface="Corbe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472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ddleschoolscienc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ddleschoolscience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youtu.be/lP57gEWcis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yRy8kowyM8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tube.com/viewVideo.php?video_id=61727" TargetMode="Externa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600200" y="5638800"/>
            <a:ext cx="6400800" cy="990600"/>
          </a:xfrm>
        </p:spPr>
        <p:txBody>
          <a:bodyPr/>
          <a:lstStyle/>
          <a:p>
            <a:pPr eaLnBrk="1" hangingPunct="1"/>
            <a:endParaRPr lang="en-US" dirty="0" smtClean="0">
              <a:hlinkClick r:id="rId2"/>
            </a:endParaRPr>
          </a:p>
          <a:p>
            <a:pPr eaLnBrk="1" hangingPunct="1"/>
            <a:r>
              <a:rPr lang="en-US" dirty="0" smtClean="0">
                <a:hlinkClick r:id="rId2"/>
              </a:rPr>
              <a:t>www.middleschoolscience.com</a:t>
            </a:r>
            <a:r>
              <a:rPr lang="en-US" dirty="0" smtClean="0"/>
              <a:t> 2009</a:t>
            </a: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915400" cy="1981200"/>
          </a:xfrm>
        </p:spPr>
        <p:txBody>
          <a:bodyPr/>
          <a:lstStyle/>
          <a:p>
            <a:pPr eaLnBrk="1" hangingPunct="1"/>
            <a:r>
              <a:rPr dirty="0" smtClean="0">
                <a:solidFill>
                  <a:schemeClr val="tx1"/>
                </a:solidFill>
              </a:rPr>
              <a:t>Unit 2: Properties and changes of matter</a:t>
            </a:r>
            <a:br>
              <a:rPr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Part one: </a:t>
            </a:r>
            <a:r>
              <a:rPr sz="2000" dirty="0" smtClean="0">
                <a:solidFill>
                  <a:schemeClr val="tx1"/>
                </a:solidFill>
              </a:rPr>
              <a:t>Classifying Matter</a:t>
            </a:r>
            <a:br>
              <a:rPr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Part two: Physical and chemical properties/changes </a:t>
            </a:r>
            <a:endParaRPr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Solute &amp; Solvent mixtures: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42988" y="2324100"/>
          <a:ext cx="7339012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506"/>
                <a:gridCol w="3669506"/>
              </a:tblGrid>
              <a:tr h="8001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Solute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Solvent</a:t>
                      </a:r>
                      <a:endParaRPr lang="en-US" sz="36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48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 smtClean="0"/>
              <a:t>More terms related to solutions</a:t>
            </a:r>
            <a:br>
              <a:rPr lang="en-US" dirty="0" smtClean="0"/>
            </a:br>
            <a:r>
              <a:rPr lang="en-US" dirty="0" smtClean="0"/>
              <a:t>(liquid mixtures)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382000" cy="4800600"/>
          </a:xfrm>
        </p:spPr>
        <p:txBody>
          <a:bodyPr/>
          <a:lstStyle/>
          <a:p>
            <a:r>
              <a:rPr lang="en-US" sz="3200" dirty="0"/>
              <a:t>Saturated: a solution that is holding all the solute it can</a:t>
            </a:r>
          </a:p>
          <a:p>
            <a:pPr lvl="1"/>
            <a:r>
              <a:rPr lang="en-US" sz="2800" dirty="0"/>
              <a:t>Imagine a  paper towel being saturated with water. </a:t>
            </a:r>
          </a:p>
          <a:p>
            <a:r>
              <a:rPr lang="en-US" sz="3200" dirty="0"/>
              <a:t>Concentration: is a measurement of how much solute is present compared to the amount of solvent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Solubility: The ability to dissolve; </a:t>
            </a:r>
            <a:r>
              <a:rPr lang="en-US" sz="3200" dirty="0"/>
              <a:t>is a measurement that describes how much solute dissolves in a given amount of solvent. </a:t>
            </a:r>
          </a:p>
          <a:p>
            <a:r>
              <a:rPr lang="en-US" sz="3200" dirty="0" smtClean="0"/>
              <a:t>Insoluble: a substance is unable to dissolve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1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Homogeneous vs. Heterogeneous Mixtures</a:t>
            </a:r>
          </a:p>
          <a:p>
            <a:r>
              <a:rPr lang="en-US" sz="2800" dirty="0"/>
              <a:t>Homogeneous: Substances that are mixed evenly </a:t>
            </a:r>
          </a:p>
          <a:p>
            <a:r>
              <a:rPr lang="en-US" sz="2800" dirty="0"/>
              <a:t>Heterogeneous: Substances that are mixed </a:t>
            </a:r>
            <a:r>
              <a:rPr lang="en-US" sz="2800" dirty="0" smtClean="0"/>
              <a:t>unevenly</a:t>
            </a:r>
          </a:p>
          <a:p>
            <a:pPr lvl="1"/>
            <a:r>
              <a:rPr lang="en-US" sz="2600" dirty="0" smtClean="0"/>
              <a:t>Can you identify the heterogeneous mixture below compared to the homogeneous?</a:t>
            </a:r>
            <a:endParaRPr lang="en-US" sz="26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" y="4833505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3350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40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Can you identify the following?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You will be shown a series of photos.  Tell if each photo represents an item composed of an element, compound, or mixture.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Review:</a:t>
            </a:r>
          </a:p>
          <a:p>
            <a:pPr eaLnBrk="1" hangingPunct="1"/>
            <a:r>
              <a:rPr lang="en-US" smtClean="0"/>
              <a:t>An </a:t>
            </a:r>
            <a:r>
              <a:rPr lang="en-US" b="1" smtClean="0"/>
              <a:t>element</a:t>
            </a:r>
            <a:r>
              <a:rPr lang="en-US" smtClean="0"/>
              <a:t> contains just one type of atom. </a:t>
            </a:r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compound</a:t>
            </a:r>
            <a:r>
              <a:rPr lang="en-US" smtClean="0"/>
              <a:t> contains two or more different atoms joined together. </a:t>
            </a:r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mixture</a:t>
            </a:r>
            <a:r>
              <a:rPr lang="en-US" smtClean="0"/>
              <a:t> contains two or more different substances that are only physically joined together, not chemically.</a:t>
            </a:r>
          </a:p>
          <a:p>
            <a:pPr lvl="1" eaLnBrk="1" hangingPunct="1"/>
            <a:r>
              <a:rPr lang="en-US" smtClean="0"/>
              <a:t>A mixture can contain both elements and compounds.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sz="quarter" idx="1"/>
          </p:nvPr>
        </p:nvSpPr>
        <p:spPr>
          <a:xfrm>
            <a:off x="990600" y="13716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Rocks</a:t>
            </a:r>
          </a:p>
        </p:txBody>
      </p:sp>
      <p:pic>
        <p:nvPicPr>
          <p:cNvPr id="13316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65338"/>
            <a:ext cx="68580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Rocks</a:t>
            </a:r>
          </a:p>
        </p:txBody>
      </p:sp>
      <p:pic>
        <p:nvPicPr>
          <p:cNvPr id="14340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65338"/>
            <a:ext cx="68580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Copper</a:t>
            </a:r>
          </a:p>
        </p:txBody>
      </p:sp>
      <p:pic>
        <p:nvPicPr>
          <p:cNvPr id="15364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Copper</a:t>
            </a:r>
          </a:p>
        </p:txBody>
      </p:sp>
      <p:pic>
        <p:nvPicPr>
          <p:cNvPr id="16388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382077" y="1781071"/>
            <a:ext cx="11849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Jelly Beans</a:t>
            </a:r>
          </a:p>
        </p:txBody>
      </p:sp>
      <p:pic>
        <p:nvPicPr>
          <p:cNvPr id="17412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Jelly Beans</a:t>
            </a:r>
          </a:p>
        </p:txBody>
      </p:sp>
      <p:pic>
        <p:nvPicPr>
          <p:cNvPr id="18436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600200" y="5638800"/>
            <a:ext cx="6400800" cy="990600"/>
          </a:xfrm>
        </p:spPr>
        <p:txBody>
          <a:bodyPr/>
          <a:lstStyle/>
          <a:p>
            <a:pPr eaLnBrk="1" hangingPunct="1"/>
            <a:endParaRPr lang="en-US" dirty="0" smtClean="0">
              <a:hlinkClick r:id="rId2"/>
            </a:endParaRPr>
          </a:p>
          <a:p>
            <a:pPr eaLnBrk="1" hangingPunct="1"/>
            <a:r>
              <a:rPr lang="en-US" dirty="0" smtClean="0">
                <a:hlinkClick r:id="rId2"/>
              </a:rPr>
              <a:t>www.middleschoolscience.com</a:t>
            </a:r>
            <a:r>
              <a:rPr lang="en-US" dirty="0" smtClean="0"/>
              <a:t> 2009</a:t>
            </a: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Classifying Matter:</a:t>
            </a:r>
            <a:br>
              <a:rPr smtClean="0"/>
            </a:br>
            <a:r>
              <a:rPr smtClean="0"/>
              <a:t>Elements, Compounds, and Mixtures</a:t>
            </a:r>
          </a:p>
        </p:txBody>
      </p:sp>
    </p:spTree>
    <p:extLst>
      <p:ext uri="{BB962C8B-B14F-4D97-AF65-F5344CB8AC3E}">
        <p14:creationId xmlns:p14="http://schemas.microsoft.com/office/powerpoint/2010/main" val="116631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Table Sugar</a:t>
            </a:r>
          </a:p>
        </p:txBody>
      </p:sp>
      <p:pic>
        <p:nvPicPr>
          <p:cNvPr id="19460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Table Sugar</a:t>
            </a:r>
          </a:p>
        </p:txBody>
      </p:sp>
      <p:pic>
        <p:nvPicPr>
          <p:cNvPr id="20484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41331" y="2044837"/>
            <a:ext cx="31644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Diamond</a:t>
            </a:r>
          </a:p>
        </p:txBody>
      </p:sp>
      <p:pic>
        <p:nvPicPr>
          <p:cNvPr id="21508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Diamond</a:t>
            </a:r>
          </a:p>
        </p:txBody>
      </p:sp>
      <p:pic>
        <p:nvPicPr>
          <p:cNvPr id="22532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555005" y="1656270"/>
            <a:ext cx="6671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Tea</a:t>
            </a:r>
          </a:p>
        </p:txBody>
      </p:sp>
      <p:pic>
        <p:nvPicPr>
          <p:cNvPr id="23556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Tea</a:t>
            </a:r>
          </a:p>
        </p:txBody>
      </p:sp>
      <p:pic>
        <p:nvPicPr>
          <p:cNvPr id="24580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Salt</a:t>
            </a:r>
          </a:p>
        </p:txBody>
      </p:sp>
      <p:pic>
        <p:nvPicPr>
          <p:cNvPr id="25604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Salt</a:t>
            </a:r>
          </a:p>
        </p:txBody>
      </p:sp>
      <p:pic>
        <p:nvPicPr>
          <p:cNvPr id="26628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252880" y="1377849"/>
            <a:ext cx="17411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NaCl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Neon Gas</a:t>
            </a:r>
          </a:p>
        </p:txBody>
      </p:sp>
      <p:pic>
        <p:nvPicPr>
          <p:cNvPr id="27652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Neon Gas</a:t>
            </a:r>
          </a:p>
        </p:txBody>
      </p:sp>
      <p:pic>
        <p:nvPicPr>
          <p:cNvPr id="28676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329402" y="1387909"/>
            <a:ext cx="10486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Pure Substances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A sample of matter that has definite chemical and physical properties.</a:t>
            </a:r>
          </a:p>
          <a:p>
            <a:pPr eaLnBrk="1" hangingPunct="1"/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28264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Elements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1805" y="2743200"/>
            <a:ext cx="20681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Atoms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8074" y="4876800"/>
            <a:ext cx="3740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Compounds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5020270"/>
            <a:ext cx="32095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Molecules</a:t>
            </a:r>
          </a:p>
        </p:txBody>
      </p:sp>
      <p:pic>
        <p:nvPicPr>
          <p:cNvPr id="7176" name="Picture 5" descr="C:\Users\Liz\AppData\Local\Microsoft\Windows\Temporary Internet Files\Content.IE5\OBF55X67\MCj028713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429000"/>
            <a:ext cx="1371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7" descr="C:\Users\Liz\AppData\Local\Microsoft\Windows\Temporary Internet Files\Content.IE5\1QHJWAUW\MPj038769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657600"/>
            <a:ext cx="1752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600200" y="6019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09800" y="6019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248400" y="6019800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858000" y="579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791200" y="579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Salad</a:t>
            </a:r>
          </a:p>
        </p:txBody>
      </p:sp>
      <p:pic>
        <p:nvPicPr>
          <p:cNvPr id="29700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Salad</a:t>
            </a:r>
          </a:p>
        </p:txBody>
      </p:sp>
      <p:pic>
        <p:nvPicPr>
          <p:cNvPr id="30724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Pure Water</a:t>
            </a:r>
          </a:p>
        </p:txBody>
      </p:sp>
      <p:pic>
        <p:nvPicPr>
          <p:cNvPr id="31748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Pure Water</a:t>
            </a:r>
          </a:p>
        </p:txBody>
      </p:sp>
      <p:pic>
        <p:nvPicPr>
          <p:cNvPr id="32772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447127" y="1653712"/>
            <a:ext cx="143821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Aluminum</a:t>
            </a:r>
          </a:p>
        </p:txBody>
      </p:sp>
      <p:pic>
        <p:nvPicPr>
          <p:cNvPr id="33796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Aluminum</a:t>
            </a:r>
          </a:p>
        </p:txBody>
      </p:sp>
      <p:pic>
        <p:nvPicPr>
          <p:cNvPr id="34820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985693" y="1752527"/>
            <a:ext cx="8771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Lemonade</a:t>
            </a:r>
          </a:p>
        </p:txBody>
      </p:sp>
      <p:pic>
        <p:nvPicPr>
          <p:cNvPr id="35844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Lemonade</a:t>
            </a:r>
          </a:p>
        </p:txBody>
      </p:sp>
      <p:pic>
        <p:nvPicPr>
          <p:cNvPr id="36868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7892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Silver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38916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Silver</a:t>
            </a:r>
          </a:p>
        </p:txBody>
      </p:sp>
      <p:sp>
        <p:nvSpPr>
          <p:cNvPr id="5" name="Rectangle 4"/>
          <p:cNvSpPr/>
          <p:nvPr/>
        </p:nvSpPr>
        <p:spPr>
          <a:xfrm rot="20939266">
            <a:off x="1082384" y="2044837"/>
            <a:ext cx="10823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055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Atoms contain </a:t>
            </a:r>
            <a:r>
              <a:rPr lang="en-US" sz="3200" dirty="0">
                <a:solidFill>
                  <a:srgbClr val="00B050"/>
                </a:solidFill>
              </a:rPr>
              <a:t>P</a:t>
            </a:r>
            <a:r>
              <a:rPr lang="en-US" sz="3200" dirty="0" smtClean="0">
                <a:solidFill>
                  <a:srgbClr val="00B050"/>
                </a:solidFill>
              </a:rPr>
              <a:t>rotons</a:t>
            </a:r>
            <a:r>
              <a:rPr lang="en-US" sz="3200" dirty="0" smtClean="0"/>
              <a:t> </a:t>
            </a:r>
          </a:p>
          <a:p>
            <a:pPr marL="45720" indent="0">
              <a:buNone/>
            </a:pP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FF00"/>
                </a:solidFill>
              </a:rPr>
              <a:t>Neutrons</a:t>
            </a:r>
            <a:r>
              <a:rPr lang="en-US" sz="3200" dirty="0" smtClean="0"/>
              <a:t> in a tiny </a:t>
            </a:r>
          </a:p>
          <a:p>
            <a:pPr marL="45720" indent="0">
              <a:buNone/>
            </a:pPr>
            <a:r>
              <a:rPr lang="en-US" sz="3200" dirty="0" smtClean="0"/>
              <a:t>nucleus and </a:t>
            </a:r>
            <a:r>
              <a:rPr lang="en-US" sz="3200" dirty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lectrons</a:t>
            </a:r>
            <a:r>
              <a:rPr lang="en-US" sz="3200" dirty="0" smtClean="0"/>
              <a:t> in a </a:t>
            </a:r>
          </a:p>
          <a:p>
            <a:pPr marL="45720" indent="0">
              <a:buNone/>
            </a:pPr>
            <a:r>
              <a:rPr lang="en-US" sz="3200" dirty="0" smtClean="0"/>
              <a:t>cloud around the nucleus.</a:t>
            </a:r>
            <a:endParaRPr lang="en-US" sz="3200" dirty="0"/>
          </a:p>
          <a:p>
            <a:pPr marL="45720" indent="0">
              <a:buNone/>
            </a:pPr>
            <a:endParaRPr lang="en-US" sz="3200" dirty="0" smtClean="0"/>
          </a:p>
          <a:p>
            <a:pPr marL="319088" lvl="1" indent="0"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youtu.be/lP57gEWcisY</a:t>
            </a:r>
            <a:r>
              <a:rPr lang="en-US" sz="2800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1028" name="Picture 4" descr="http://coordinatedscience1.files.wordpress.com/2011/09/atom-structure-unlabel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5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Sand</a:t>
            </a:r>
          </a:p>
        </p:txBody>
      </p:sp>
      <p:pic>
        <p:nvPicPr>
          <p:cNvPr id="39940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Sand</a:t>
            </a:r>
          </a:p>
        </p:txBody>
      </p:sp>
      <p:pic>
        <p:nvPicPr>
          <p:cNvPr id="40964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381000"/>
            <a:ext cx="83978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CHOICE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“Adopt” an element research </a:t>
            </a:r>
          </a:p>
          <a:p>
            <a:r>
              <a:rPr lang="en-US" dirty="0" smtClean="0"/>
              <a:t>Choice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crash course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youtu.be/wyRy8kowyM8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14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and Changes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0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Physical Properties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Physical property: characteristic that you can observe without changing or trying to change the composition of the substance. </a:t>
            </a:r>
          </a:p>
          <a:p>
            <a:pPr lvl="1"/>
            <a:r>
              <a:rPr lang="en-US" sz="2800" dirty="0" smtClean="0"/>
              <a:t>Look, smells, sounds, or tastes</a:t>
            </a:r>
          </a:p>
        </p:txBody>
      </p:sp>
    </p:spTree>
    <p:extLst>
      <p:ext uri="{BB962C8B-B14F-4D97-AF65-F5344CB8AC3E}">
        <p14:creationId xmlns:p14="http://schemas.microsoft.com/office/powerpoint/2010/main" val="50524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Physical Properties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602839"/>
          </a:xfrm>
        </p:spPr>
        <p:txBody>
          <a:bodyPr/>
          <a:lstStyle/>
          <a:p>
            <a:r>
              <a:rPr lang="en-US" sz="3200" dirty="0"/>
              <a:t>To describe matter, you must identify its “state”</a:t>
            </a:r>
          </a:p>
          <a:p>
            <a:pPr lvl="1"/>
            <a:r>
              <a:rPr lang="en-US" sz="2800" dirty="0"/>
              <a:t>Solid Liquid or </a:t>
            </a:r>
            <a:r>
              <a:rPr lang="en-US" sz="2800" dirty="0" smtClean="0"/>
              <a:t>Gas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51389" r="59060" b="17857"/>
          <a:stretch/>
        </p:blipFill>
        <p:spPr bwMode="auto">
          <a:xfrm>
            <a:off x="1981200" y="4343400"/>
            <a:ext cx="4455886" cy="224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7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75724"/>
            <a:ext cx="8915400" cy="924475"/>
          </a:xfrm>
        </p:spPr>
        <p:txBody>
          <a:bodyPr/>
          <a:lstStyle/>
          <a:p>
            <a:r>
              <a:rPr lang="en-US" sz="4000" dirty="0" smtClean="0"/>
              <a:t>The 3 states of matter  and their atom arrangements: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39301"/>
            <a:ext cx="6400800" cy="414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93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dependent and independent 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Size dependent properties(size matters): Volume and Mass</a:t>
            </a:r>
          </a:p>
          <a:p>
            <a:r>
              <a:rPr lang="en-US" sz="2800" dirty="0" smtClean="0"/>
              <a:t>Size independent properties(size doesn’t matter): Density, melting/boiling points, solubility, ability to attract magnet, state of matter, and color.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168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pure substance that cannot be separated into simpler substance by physical or chemical means. </a:t>
            </a:r>
          </a:p>
          <a:p>
            <a:pPr eaLnBrk="1" hangingPunct="1"/>
            <a:endParaRPr lang="en-US" smtClean="0"/>
          </a:p>
        </p:txBody>
      </p:sp>
      <p:pic>
        <p:nvPicPr>
          <p:cNvPr id="8196" name="Picture 2" descr="http://serc.carleton.edu/images/usingdata/nasaimages/periodic-ta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0"/>
            <a:ext cx="51054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Physical Changes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Physical change is when the form or appearance of matter changes , but not the composition. </a:t>
            </a:r>
          </a:p>
          <a:p>
            <a:pPr lvl="1"/>
            <a:r>
              <a:rPr lang="en-US" sz="2400" dirty="0" smtClean="0"/>
              <a:t>Changing shape: Play-dough</a:t>
            </a:r>
          </a:p>
          <a:p>
            <a:pPr lvl="1"/>
            <a:r>
              <a:rPr lang="en-US" sz="2400" dirty="0" smtClean="0"/>
              <a:t>Dissolving: Sugar/tea</a:t>
            </a:r>
          </a:p>
          <a:p>
            <a:pPr lvl="1"/>
            <a:r>
              <a:rPr lang="en-US" sz="2400" dirty="0" smtClean="0"/>
              <a:t>Changing state: ice to water to gas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1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Changes in State</a:t>
            </a:r>
          </a:p>
          <a:p>
            <a:pPr lvl="1"/>
            <a:r>
              <a:rPr lang="en-US" sz="2800" dirty="0" smtClean="0"/>
              <a:t>Vaporization- liquid to gas</a:t>
            </a:r>
          </a:p>
          <a:p>
            <a:pPr lvl="1"/>
            <a:r>
              <a:rPr lang="en-US" sz="2800" dirty="0" smtClean="0"/>
              <a:t>Condensation-gas to liquid</a:t>
            </a:r>
          </a:p>
          <a:p>
            <a:pPr lvl="1"/>
            <a:r>
              <a:rPr lang="en-US" sz="2800" dirty="0" smtClean="0"/>
              <a:t>Sublimation-solid directly to gas</a:t>
            </a:r>
          </a:p>
          <a:p>
            <a:pPr lvl="1"/>
            <a:r>
              <a:rPr lang="en-US" sz="2800" dirty="0" smtClean="0"/>
              <a:t>Deposition-gas directly to a solid</a:t>
            </a:r>
            <a:endParaRPr lang="en-US" sz="28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43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838200"/>
            <a:ext cx="7680960" cy="472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chemical property can only be observed while watching a chemical change. </a:t>
            </a:r>
          </a:p>
          <a:p>
            <a:endParaRPr lang="en-US" sz="2800" dirty="0"/>
          </a:p>
          <a:p>
            <a:r>
              <a:rPr lang="en-US" sz="2800" dirty="0" smtClean="0"/>
              <a:t>Matches: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680960" cy="1066800"/>
          </a:xfrm>
        </p:spPr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3" t="17858" r="2535" b="51389"/>
          <a:stretch/>
        </p:blipFill>
        <p:spPr bwMode="auto">
          <a:xfrm>
            <a:off x="1973580" y="3225800"/>
            <a:ext cx="4495800" cy="211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www.teachertube.com/viewVideo.php?video_id=61727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sz="3600" dirty="0" smtClean="0"/>
              <a:t>So what are some chemical properties we can </a:t>
            </a:r>
            <a:r>
              <a:rPr lang="en-US" sz="3600" dirty="0"/>
              <a:t>observe??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examples of chemical reactions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0" y="3581400"/>
          <a:ext cx="685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</a:tblGrid>
              <a:tr h="719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28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16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chemical change occurs when the substance is changed into a  completely different substance. </a:t>
            </a:r>
          </a:p>
          <a:p>
            <a:r>
              <a:rPr lang="en-US" sz="2800" dirty="0" smtClean="0"/>
              <a:t>Signs of a chemical change: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Energy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Odor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Gases or solids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Not easily reversed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2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Make a </a:t>
            </a:r>
            <a:r>
              <a:rPr lang="en-US" sz="4800" dirty="0"/>
              <a:t>V</a:t>
            </a:r>
            <a:r>
              <a:rPr lang="en-US" sz="4800" dirty="0" smtClean="0"/>
              <a:t>enn diagram to compare and </a:t>
            </a:r>
            <a:r>
              <a:rPr lang="en-US" sz="4800" dirty="0"/>
              <a:t>c</a:t>
            </a:r>
            <a:r>
              <a:rPr lang="en-US" sz="4800" dirty="0" smtClean="0"/>
              <a:t>ontrast physical -</a:t>
            </a:r>
            <a:r>
              <a:rPr lang="en-US" sz="4800" dirty="0" err="1" smtClean="0"/>
              <a:t>vs</a:t>
            </a:r>
            <a:r>
              <a:rPr lang="en-US" sz="4800" dirty="0" smtClean="0"/>
              <a:t>- chemical </a:t>
            </a:r>
            <a:r>
              <a:rPr lang="en-US" sz="4800" u="sng" dirty="0" smtClean="0"/>
              <a:t>properties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Compare and contrast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889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u="sng" dirty="0" smtClean="0"/>
              <a:t>Law of conservation of mass:</a:t>
            </a:r>
          </a:p>
          <a:p>
            <a:pPr lvl="2"/>
            <a:r>
              <a:rPr lang="en-US" sz="2800" dirty="0" smtClean="0"/>
              <a:t>The total amount of mass before and after any physical or chemical change stays the same. </a:t>
            </a:r>
          </a:p>
          <a:p>
            <a:pPr lvl="2"/>
            <a:r>
              <a:rPr lang="en-US" sz="2800" dirty="0" smtClean="0"/>
              <a:t>Particles in a substance are simply rearranged.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</a:t>
            </a:r>
            <a:r>
              <a:rPr lang="en-US" dirty="0" err="1"/>
              <a:t>v</a:t>
            </a:r>
            <a:r>
              <a:rPr lang="en-US" dirty="0" err="1" smtClean="0"/>
              <a:t>s</a:t>
            </a:r>
            <a:r>
              <a:rPr lang="en-US" dirty="0" smtClean="0"/>
              <a:t> Chemical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2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9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Compounds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Pure substance composed of two or more </a:t>
            </a:r>
            <a:r>
              <a:rPr lang="en-US" sz="2800" i="1" smtClean="0"/>
              <a:t>different elements joined by chemical bonds.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i="1" smtClean="0"/>
              <a:t> </a:t>
            </a:r>
          </a:p>
          <a:p>
            <a:pPr lvl="1" eaLnBrk="1" hangingPunct="1"/>
            <a:r>
              <a:rPr lang="en-US" sz="2800" smtClean="0"/>
              <a:t>Made of elements in a specific ratio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800" smtClean="0"/>
              <a:t>   that is always the same</a:t>
            </a:r>
          </a:p>
          <a:p>
            <a:pPr lvl="1" eaLnBrk="1" hangingPunct="1"/>
            <a:r>
              <a:rPr lang="en-US" sz="2800" smtClean="0"/>
              <a:t>Has a chemical formula</a:t>
            </a:r>
          </a:p>
          <a:p>
            <a:pPr lvl="1" eaLnBrk="1" hangingPunct="1"/>
            <a:r>
              <a:rPr lang="en-US" sz="2800" smtClean="0"/>
              <a:t>Can only be separated by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800" smtClean="0"/>
              <a:t>   chemical means, not physically </a:t>
            </a:r>
          </a:p>
          <a:p>
            <a:pPr eaLnBrk="1" hangingPunct="1"/>
            <a:endParaRPr lang="en-US" i="1" smtClean="0"/>
          </a:p>
          <a:p>
            <a:pPr eaLnBrk="1" hangingPunct="1"/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 rot="20915313">
            <a:off x="6717421" y="2699362"/>
            <a:ext cx="16289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en-US" sz="5400" b="1" baseline="-2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O</a:t>
            </a:r>
          </a:p>
        </p:txBody>
      </p:sp>
      <p:sp>
        <p:nvSpPr>
          <p:cNvPr id="6" name="Rectangle 5"/>
          <p:cNvSpPr/>
          <p:nvPr/>
        </p:nvSpPr>
        <p:spPr>
          <a:xfrm rot="20671414">
            <a:off x="5731726" y="5514025"/>
            <a:ext cx="15648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CO</a:t>
            </a:r>
            <a:r>
              <a:rPr lang="en-US" sz="5400" b="1" baseline="-2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 rot="789037">
            <a:off x="6792754" y="4275195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NaCl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Mixtures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862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combination of two or more pure substances that are not chemically combined.</a:t>
            </a:r>
          </a:p>
          <a:p>
            <a:pPr eaLnBrk="1" hangingPunct="1"/>
            <a:r>
              <a:rPr lang="en-US" smtClean="0"/>
              <a:t>substances held together by </a:t>
            </a:r>
            <a:r>
              <a:rPr lang="en-US" i="1" smtClean="0"/>
              <a:t>physical forces, not chemical </a:t>
            </a:r>
          </a:p>
          <a:p>
            <a:pPr eaLnBrk="1" hangingPunct="1"/>
            <a:r>
              <a:rPr lang="en-US" smtClean="0"/>
              <a:t>No chemical change takes place </a:t>
            </a:r>
          </a:p>
          <a:p>
            <a:pPr eaLnBrk="1" hangingPunct="1"/>
            <a:r>
              <a:rPr lang="en-US" smtClean="0"/>
              <a:t>Each item retains its properties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in the mixture </a:t>
            </a:r>
          </a:p>
          <a:p>
            <a:pPr eaLnBrk="1" hangingPunct="1"/>
            <a:r>
              <a:rPr lang="en-US" smtClean="0"/>
              <a:t>They can be separated physically </a:t>
            </a:r>
          </a:p>
          <a:p>
            <a:pPr eaLnBrk="1" hangingPunct="1"/>
            <a:endParaRPr lang="en-US" smtClean="0"/>
          </a:p>
        </p:txBody>
      </p:sp>
      <p:pic>
        <p:nvPicPr>
          <p:cNvPr id="10246" name="Picture 6" descr="Concr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5524500"/>
            <a:ext cx="4143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04800" y="6505575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Chem4kids.com</a:t>
            </a:r>
          </a:p>
        </p:txBody>
      </p:sp>
      <p:pic>
        <p:nvPicPr>
          <p:cNvPr id="10248" name="Picture 8" descr="Tap Water and Distilled 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657600"/>
            <a:ext cx="2857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7010400" y="40386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How do Solutions/Mixtures Form???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substance that dissolves is called the </a:t>
            </a:r>
            <a:r>
              <a:rPr lang="en-US" sz="2800" b="1" dirty="0" smtClean="0"/>
              <a:t>Solute</a:t>
            </a:r>
          </a:p>
          <a:p>
            <a:r>
              <a:rPr lang="en-US" sz="2800" dirty="0" smtClean="0"/>
              <a:t>The substance that seems to stay is called the </a:t>
            </a:r>
            <a:r>
              <a:rPr lang="en-US" sz="2800" b="1" dirty="0" smtClean="0"/>
              <a:t>Solvent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9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Solute vs. Solvent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400800" cy="30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9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1941</TotalTime>
  <Words>918</Words>
  <Application>Microsoft Office PowerPoint</Application>
  <PresentationFormat>On-screen Show (4:3)</PresentationFormat>
  <Paragraphs>183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Corbel</vt:lpstr>
      <vt:lpstr>Courier New</vt:lpstr>
      <vt:lpstr>Franklin Gothic Book</vt:lpstr>
      <vt:lpstr>Perpetua</vt:lpstr>
      <vt:lpstr>Tahoma</vt:lpstr>
      <vt:lpstr>Trebuchet MS</vt:lpstr>
      <vt:lpstr>Tunga</vt:lpstr>
      <vt:lpstr>Verdana</vt:lpstr>
      <vt:lpstr>Wingdings 2</vt:lpstr>
      <vt:lpstr>Equity</vt:lpstr>
      <vt:lpstr>Summer</vt:lpstr>
      <vt:lpstr>Mylar</vt:lpstr>
      <vt:lpstr>1_Mylar</vt:lpstr>
      <vt:lpstr>Unit 2: Properties and changes of matter Part one: Classifying Matter Part two: Physical and chemical properties/changes </vt:lpstr>
      <vt:lpstr>Classifying Matter: Elements, Compounds, and Mixtures</vt:lpstr>
      <vt:lpstr>Pure Substances</vt:lpstr>
      <vt:lpstr>Atoms</vt:lpstr>
      <vt:lpstr>Elements</vt:lpstr>
      <vt:lpstr>Compounds</vt:lpstr>
      <vt:lpstr>Mixtures</vt:lpstr>
      <vt:lpstr>How do Solutions/Mixtures Form???</vt:lpstr>
      <vt:lpstr>Solute vs. Solvent</vt:lpstr>
      <vt:lpstr>Examples of Solute &amp; Solvent mixtures:</vt:lpstr>
      <vt:lpstr>More terms related to solutions (liquid mixtures)</vt:lpstr>
      <vt:lpstr>Different kinds of mixtures</vt:lpstr>
      <vt:lpstr>Can you identify the following?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PowerPoint Presentation</vt:lpstr>
      <vt:lpstr>ELEMENT CHOICE PROJECTS</vt:lpstr>
      <vt:lpstr>Matter crash course kids</vt:lpstr>
      <vt:lpstr>Properties and Changes of Matter</vt:lpstr>
      <vt:lpstr>Physical Properties</vt:lpstr>
      <vt:lpstr>Physical Properties</vt:lpstr>
      <vt:lpstr>The 3 states of matter  and their atom arrangements:</vt:lpstr>
      <vt:lpstr>Size dependent and independent physical properties</vt:lpstr>
      <vt:lpstr>Physical Changes</vt:lpstr>
      <vt:lpstr>Physical Changes </vt:lpstr>
      <vt:lpstr>Chemical Properties</vt:lpstr>
      <vt:lpstr>Other examples of chemical reactions</vt:lpstr>
      <vt:lpstr>Chemical Changes</vt:lpstr>
      <vt:lpstr>Compare and contrast </vt:lpstr>
      <vt:lpstr>Physical vs Chemical Changes</vt:lpstr>
      <vt:lpstr>Demo Day</vt:lpstr>
    </vt:vector>
  </TitlesOfParts>
  <Company>Johnson &amp; Johnson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RhoaCi</cp:lastModifiedBy>
  <cp:revision>38</cp:revision>
  <dcterms:created xsi:type="dcterms:W3CDTF">2009-11-19T02:29:08Z</dcterms:created>
  <dcterms:modified xsi:type="dcterms:W3CDTF">2018-09-12T15:54:12Z</dcterms:modified>
</cp:coreProperties>
</file>